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9" r:id="rId1"/>
  </p:sldMasterIdLst>
  <p:notesMasterIdLst>
    <p:notesMasterId r:id="rId11"/>
  </p:notesMasterIdLst>
  <p:sldIdLst>
    <p:sldId id="256" r:id="rId2"/>
    <p:sldId id="424" r:id="rId3"/>
    <p:sldId id="425" r:id="rId4"/>
    <p:sldId id="426" r:id="rId5"/>
    <p:sldId id="427" r:id="rId6"/>
    <p:sldId id="423" r:id="rId7"/>
    <p:sldId id="417" r:id="rId8"/>
    <p:sldId id="421" r:id="rId9"/>
    <p:sldId id="412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3BDB1"/>
    <a:srgbClr val="52AA8F"/>
    <a:srgbClr val="89C796"/>
    <a:srgbClr val="85C0AA"/>
    <a:srgbClr val="82BAB9"/>
    <a:srgbClr val="80B6C2"/>
    <a:srgbClr val="81BDB3"/>
    <a:srgbClr val="87C2A2"/>
    <a:srgbClr val="7FB8BF"/>
    <a:srgbClr val="2BB7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79" autoAdjust="0"/>
    <p:restoredTop sz="86195" autoAdjust="0"/>
  </p:normalViewPr>
  <p:slideViewPr>
    <p:cSldViewPr snapToGrid="0">
      <p:cViewPr varScale="1">
        <p:scale>
          <a:sx n="99" d="100"/>
          <a:sy n="99" d="100"/>
        </p:scale>
        <p:origin x="786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0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D0DBC4-F98B-484A-BE69-A87A5E6DEA10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E661B-8AD1-4D4A-B33B-64792E5499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77439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aseline="0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661B-8AD1-4D4A-B33B-64792E54996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676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u="none" dirty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997524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u="none" dirty="0" smtClean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226518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EE661B-8AD1-4D4A-B33B-64792E54996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061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u="none" dirty="0" smtClean="0">
              <a:solidFill>
                <a:srgbClr val="FF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B1A913F-252E-4EB7-A1AE-8A0B16A290DF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00634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1A913F-252E-4EB7-A1AE-8A0B16A290D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4265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1A913F-252E-4EB7-A1AE-8A0B16A290D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3498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61995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447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68796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596272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7961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21524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8638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0819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363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6366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47436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246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A9505D-6858-4D77-8033-8F44498EC30F}" type="datetimeFigureOut">
              <a:rPr lang="zh-CN" altLang="en-US" smtClean="0"/>
              <a:t>2022/12/16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E8C392-8293-4EFF-A44E-DAB8CA6E53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80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fld id="{CCA9505D-6858-4D77-8033-8F44498EC30F}" type="datetimeFigureOut">
              <a:rPr lang="zh-CN" altLang="en-US" smtClean="0"/>
              <a:pPr/>
              <a:t>2022/12/16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defRPr>
            </a:lvl1pPr>
          </a:lstStyle>
          <a:p>
            <a:fld id="{F8E8C392-8293-4EFF-A44E-DAB8CA6E538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75986" y="6424616"/>
            <a:ext cx="1849315" cy="21328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 userDrawn="1"/>
        </p:nvPicPr>
        <p:blipFill>
          <a:blip r:embed="rId1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75986" y="6424616"/>
            <a:ext cx="1849315" cy="21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04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660" r:id="rId13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思源黑体 CN Normal" panose="020B0400000000000000" pitchFamily="34" charset="-122"/>
          <a:ea typeface="思源黑体 CN Normal" panose="020B0400000000000000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29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0" y="3691590"/>
            <a:ext cx="12192000" cy="1841752"/>
          </a:xfrm>
          <a:prstGeom prst="rect">
            <a:avLst/>
          </a:prstGeom>
          <a:gradFill>
            <a:gsLst>
              <a:gs pos="0">
                <a:srgbClr val="37CC5E">
                  <a:alpha val="47000"/>
                </a:srgb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rgbClr val="11D131"/>
              </a:gs>
              <a:gs pos="100000">
                <a:srgbClr val="1EC3C7">
                  <a:alpha val="49000"/>
                </a:srgb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6600" b="1" kern="10000" spc="12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-1" y="4928454"/>
            <a:ext cx="1219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2022</a:t>
            </a:r>
            <a:r>
              <a:rPr lang="zh-CN" altLang="en-US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12</a:t>
            </a:r>
            <a:r>
              <a:rPr lang="zh-CN" altLang="en-US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月</a:t>
            </a:r>
            <a:r>
              <a:rPr lang="en-US" altLang="zh-CN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20</a:t>
            </a:r>
            <a:r>
              <a:rPr lang="zh-CN" altLang="en-US" sz="2400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日</a:t>
            </a:r>
            <a:endParaRPr lang="zh-TW" altLang="en-US" sz="2400" dirty="0">
              <a:ln w="18415" cmpd="sng">
                <a:noFill/>
                <a:prstDash val="solid"/>
              </a:ln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3375" y="3977884"/>
            <a:ext cx="1219199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b="1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杭州研发</a:t>
            </a:r>
            <a:r>
              <a:rPr lang="zh-CN" altLang="en-US" sz="4800" b="1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中心</a:t>
            </a:r>
            <a:r>
              <a:rPr lang="zh-CN" altLang="en-US" sz="4800" b="1" dirty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视频</a:t>
            </a:r>
            <a:r>
              <a:rPr lang="zh-CN" altLang="en-US" sz="4800" b="1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部</a:t>
            </a:r>
            <a:r>
              <a:rPr lang="zh-CN" altLang="en-US" sz="4800" b="1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洪培焱</a:t>
            </a:r>
            <a:r>
              <a:rPr lang="zh-CN" altLang="en-US" sz="4800" b="1" dirty="0" smtClean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转正</a:t>
            </a:r>
            <a:r>
              <a:rPr lang="zh-CN" altLang="en-US" sz="4800" b="1" dirty="0">
                <a:ln w="18415" cmpd="sng">
                  <a:noFill/>
                  <a:prstDash val="solid"/>
                </a:ln>
                <a:solidFill>
                  <a:schemeClr val="bg1"/>
                </a:solidFill>
                <a:cs typeface="+mn-ea"/>
                <a:sym typeface="+mn-lt"/>
              </a:rPr>
              <a:t>答辩</a:t>
            </a:r>
            <a:endParaRPr lang="en-US" altLang="zh-CN" sz="4800" b="1" dirty="0">
              <a:ln w="18415" cmpd="sng">
                <a:noFill/>
                <a:prstDash val="solid"/>
              </a:ln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648715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59536" y="1894698"/>
            <a:ext cx="2551434" cy="2551434"/>
          </a:xfrm>
          <a:prstGeom prst="ellipse">
            <a:avLst/>
          </a:prstGeom>
          <a:gradFill flip="none" rotWithShape="1">
            <a:gsLst>
              <a:gs pos="0">
                <a:srgbClr val="21B5A3"/>
              </a:gs>
              <a:gs pos="38000">
                <a:srgbClr val="2ABE88"/>
              </a:gs>
              <a:gs pos="64000">
                <a:srgbClr val="32C769"/>
              </a:gs>
              <a:gs pos="100000">
                <a:srgbClr val="3ACD57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5242984" y="1115142"/>
            <a:ext cx="546825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>
                <a:cs typeface="+mn-ea"/>
                <a:sym typeface="+mn-lt"/>
              </a:rPr>
              <a:t>个人基本情况</a:t>
            </a:r>
            <a:endParaRPr lang="en-US" altLang="zh-CN" sz="3200" b="1" dirty="0">
              <a:cs typeface="+mn-ea"/>
              <a:sym typeface="+mn-lt"/>
            </a:endParaRPr>
          </a:p>
        </p:txBody>
      </p:sp>
      <p:sp>
        <p:nvSpPr>
          <p:cNvPr id="2" name="泪滴形 1"/>
          <p:cNvSpPr/>
          <p:nvPr/>
        </p:nvSpPr>
        <p:spPr>
          <a:xfrm flipV="1">
            <a:off x="4696574" y="1115142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84600" y="1184287"/>
            <a:ext cx="5790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14" name="泪滴形 13"/>
          <p:cNvSpPr/>
          <p:nvPr/>
        </p:nvSpPr>
        <p:spPr>
          <a:xfrm flipV="1">
            <a:off x="4719699" y="3510917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4707725" y="3580062"/>
            <a:ext cx="5790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 smtClean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en-US" altLang="zh-CN" sz="2400" b="1" spc="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1" name="泪滴形 20"/>
          <p:cNvSpPr/>
          <p:nvPr/>
        </p:nvSpPr>
        <p:spPr>
          <a:xfrm flipV="1">
            <a:off x="4707725" y="2373133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695751" y="2442278"/>
            <a:ext cx="5790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 smtClean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en-US" altLang="zh-CN" sz="2400" b="1" spc="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3" name="泪滴形 22"/>
          <p:cNvSpPr/>
          <p:nvPr/>
        </p:nvSpPr>
        <p:spPr>
          <a:xfrm flipV="1">
            <a:off x="4696574" y="4593594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684600" y="4662739"/>
            <a:ext cx="5790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 smtClean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en-US" altLang="zh-CN" sz="2400" b="1" spc="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01053" y="2616417"/>
            <a:ext cx="263090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>
                <a:cs typeface="+mn-ea"/>
                <a:sym typeface="+mn-lt"/>
              </a:rPr>
              <a:t>  </a:t>
            </a:r>
            <a:r>
              <a:rPr lang="zh-CN" altLang="en-US" sz="6600" dirty="0">
                <a:cs typeface="+mn-ea"/>
                <a:sym typeface="+mn-lt"/>
              </a:rPr>
              <a:t>目录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5321172" y="2373133"/>
            <a:ext cx="3935233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>
                <a:cs typeface="+mn-ea"/>
                <a:sym typeface="+mn-lt"/>
              </a:rPr>
              <a:t>工作</a:t>
            </a:r>
            <a:r>
              <a:rPr lang="zh-CN" altLang="en-US" sz="3200" b="1" dirty="0" smtClean="0">
                <a:cs typeface="+mn-ea"/>
                <a:sym typeface="+mn-lt"/>
              </a:rPr>
              <a:t>完成概况 </a:t>
            </a:r>
            <a:endParaRPr lang="en-US" altLang="zh-CN" sz="3200" b="1" dirty="0">
              <a:cs typeface="+mn-ea"/>
              <a:sym typeface="+mn-lt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5345121" y="3530423"/>
            <a:ext cx="327636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 smtClean="0">
                <a:cs typeface="+mn-ea"/>
                <a:sym typeface="+mn-lt"/>
              </a:rPr>
              <a:t>主要工作展示</a:t>
            </a:r>
            <a:endParaRPr lang="en-US" altLang="zh-CN" sz="3200" b="1" dirty="0">
              <a:cs typeface="+mn-ea"/>
              <a:sym typeface="+mn-lt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5242984" y="4599754"/>
            <a:ext cx="406660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 smtClean="0">
                <a:cs typeface="+mn-ea"/>
                <a:sym typeface="+mn-lt"/>
              </a:rPr>
              <a:t>不足与改进</a:t>
            </a:r>
            <a:endParaRPr lang="en-US" altLang="zh-CN" sz="3200" b="1" dirty="0">
              <a:cs typeface="+mn-ea"/>
              <a:sym typeface="+mn-lt"/>
            </a:endParaRPr>
          </a:p>
        </p:txBody>
      </p:sp>
      <p:sp>
        <p:nvSpPr>
          <p:cNvPr id="16" name="泪滴形 15"/>
          <p:cNvSpPr/>
          <p:nvPr/>
        </p:nvSpPr>
        <p:spPr>
          <a:xfrm flipV="1">
            <a:off x="4707725" y="5709618"/>
            <a:ext cx="546410" cy="546410"/>
          </a:xfrm>
          <a:prstGeom prst="teardrop">
            <a:avLst/>
          </a:prstGeom>
          <a:solidFill>
            <a:srgbClr val="52AA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695751" y="5778763"/>
            <a:ext cx="5790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sz="2400" b="1" spc="200" dirty="0" smtClean="0">
                <a:solidFill>
                  <a:schemeClr val="bg1"/>
                </a:solidFill>
                <a:cs typeface="+mn-ea"/>
                <a:sym typeface="+mn-lt"/>
              </a:rPr>
              <a:t>05</a:t>
            </a:r>
            <a:endParaRPr lang="en-US" altLang="zh-CN" sz="2400" b="1" spc="2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254135" y="5715778"/>
            <a:ext cx="406660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eaLnBrk="0" hangingPunct="0">
              <a:spcBef>
                <a:spcPct val="20000"/>
              </a:spcBef>
              <a:defRPr/>
            </a:pPr>
            <a:r>
              <a:rPr lang="zh-CN" altLang="en-US" sz="3200" b="1" dirty="0">
                <a:cs typeface="+mn-ea"/>
                <a:sym typeface="+mn-lt"/>
              </a:rPr>
              <a:t>下期工作计划</a:t>
            </a:r>
            <a:endParaRPr lang="en-US" altLang="zh-CN" sz="3200" b="1" dirty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84134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13100" y="128337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个人基本情况</a:t>
            </a: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1012249" y="1124744"/>
            <a:ext cx="81418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marL="457200" indent="-457200">
              <a:defRPr/>
            </a:pPr>
            <a:r>
              <a:rPr lang="zh-CN" altLang="en-US" b="1" dirty="0" smtClean="0">
                <a:cs typeface="+mn-ea"/>
                <a:sym typeface="+mn-lt"/>
              </a:rPr>
              <a:t>洪培焱，毕业于福州大学，</a:t>
            </a:r>
            <a:r>
              <a:rPr lang="en-US" altLang="zh-CN" b="1" dirty="0" smtClean="0">
                <a:cs typeface="+mn-ea"/>
                <a:sym typeface="+mn-lt"/>
              </a:rPr>
              <a:t>2022</a:t>
            </a:r>
            <a:r>
              <a:rPr lang="zh-CN" altLang="en-US" b="1" dirty="0" smtClean="0">
                <a:cs typeface="+mn-ea"/>
                <a:sym typeface="+mn-lt"/>
              </a:rPr>
              <a:t>年</a:t>
            </a:r>
            <a:r>
              <a:rPr lang="en-US" altLang="zh-CN" b="1" dirty="0" smtClean="0">
                <a:cs typeface="+mn-ea"/>
                <a:sym typeface="+mn-lt"/>
              </a:rPr>
              <a:t>7</a:t>
            </a:r>
            <a:r>
              <a:rPr lang="zh-CN" altLang="en-US" b="1" dirty="0" smtClean="0">
                <a:cs typeface="+mn-ea"/>
                <a:sym typeface="+mn-lt"/>
              </a:rPr>
              <a:t>月</a:t>
            </a:r>
            <a:r>
              <a:rPr lang="en-US" altLang="zh-CN" b="1" dirty="0" smtClean="0">
                <a:cs typeface="+mn-ea"/>
                <a:sym typeface="+mn-lt"/>
              </a:rPr>
              <a:t>1</a:t>
            </a:r>
            <a:r>
              <a:rPr lang="zh-CN" altLang="en-US" b="1" dirty="0" smtClean="0">
                <a:cs typeface="+mn-ea"/>
                <a:sym typeface="+mn-lt"/>
              </a:rPr>
              <a:t>日入职于亿联杭分视频五组，岗位：嵌入式工程师。</a:t>
            </a:r>
            <a:r>
              <a:rPr lang="zh-CN" altLang="en-US" b="1" dirty="0" smtClean="0">
                <a:cs typeface="+mn-ea"/>
                <a:sym typeface="+mn-lt"/>
              </a:rPr>
              <a:t>主要负责公司产品中摄像头智能追踪相关工作。</a:t>
            </a:r>
            <a:endParaRPr lang="en-US" altLang="zh-CN" b="1" dirty="0" smtClean="0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53394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工作完成概况</a:t>
            </a:r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457654" y="1180606"/>
            <a:ext cx="8758917" cy="3293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457200" indent="-457200">
              <a:defRPr/>
            </a:pPr>
            <a:r>
              <a:rPr lang="zh-CN" altLang="en-US" sz="1600" b="1" dirty="0" smtClean="0"/>
              <a:t>摄像头</a:t>
            </a:r>
            <a:r>
              <a:rPr lang="zh-CN" altLang="en-US" sz="1600" b="1" dirty="0" smtClean="0"/>
              <a:t>智能</a:t>
            </a:r>
            <a:r>
              <a:rPr lang="zh-CN" altLang="en-US" sz="1600" b="1" dirty="0" smtClean="0"/>
              <a:t>应用工程</a:t>
            </a:r>
            <a:r>
              <a:rPr lang="zh-CN" altLang="en-US" sz="1600" b="1" dirty="0" smtClean="0"/>
              <a:t>代码的</a:t>
            </a:r>
            <a:r>
              <a:rPr lang="zh-CN" altLang="en-US" sz="1600" b="1" dirty="0" smtClean="0"/>
              <a:t>熟悉和学习</a:t>
            </a:r>
            <a:endParaRPr lang="en-US" altLang="zh-CN" sz="1600" b="1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熟悉</a:t>
            </a:r>
            <a:r>
              <a:rPr lang="en-US" altLang="zh-CN" sz="1600" dirty="0" smtClean="0"/>
              <a:t>AF / </a:t>
            </a:r>
            <a:r>
              <a:rPr lang="en-US" altLang="zh-CN" sz="1600" dirty="0" smtClean="0"/>
              <a:t>VT</a:t>
            </a:r>
            <a:r>
              <a:rPr lang="en-US" altLang="zh-CN" sz="1600" dirty="0" smtClean="0"/>
              <a:t> </a:t>
            </a:r>
            <a:r>
              <a:rPr lang="en-US" altLang="zh-CN" sz="1600" dirty="0" smtClean="0"/>
              <a:t>/</a:t>
            </a:r>
            <a:r>
              <a:rPr lang="zh-CN" altLang="en-US" sz="1600" dirty="0" smtClean="0"/>
              <a:t>多分屏</a:t>
            </a:r>
            <a:r>
              <a:rPr lang="en-US" altLang="zh-CN" sz="1600" dirty="0" smtClean="0"/>
              <a:t>MW/</a:t>
            </a:r>
            <a:r>
              <a:rPr lang="zh-CN" altLang="en-US" sz="1600" dirty="0" smtClean="0"/>
              <a:t>多流</a:t>
            </a:r>
            <a:r>
              <a:rPr lang="en-US" altLang="zh-CN" sz="1600" dirty="0" smtClean="0"/>
              <a:t>SG</a:t>
            </a:r>
            <a:r>
              <a:rPr lang="zh-CN" altLang="en-US" sz="1600" dirty="0" smtClean="0"/>
              <a:t>模式</a:t>
            </a:r>
            <a:r>
              <a:rPr lang="zh-CN" altLang="en-US" sz="1600" dirty="0" smtClean="0"/>
              <a:t>的运行过程</a:t>
            </a:r>
            <a:endParaRPr lang="en-US" altLang="zh-CN" sz="1600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熟悉各个模块交互过程</a:t>
            </a:r>
            <a:endParaRPr lang="en-US" altLang="zh-CN" sz="1600" dirty="0">
              <a:solidFill>
                <a:srgbClr val="FF0000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熟悉定焦镜头和机械镜头的切换</a:t>
            </a:r>
            <a:r>
              <a:rPr lang="zh-CN" altLang="en-US" sz="1600" dirty="0" smtClean="0"/>
              <a:t>条件和</a:t>
            </a:r>
            <a:r>
              <a:rPr lang="zh-CN" altLang="en-US" sz="1600" dirty="0" smtClean="0"/>
              <a:t>运动原理</a:t>
            </a:r>
            <a:endParaRPr lang="en-US" altLang="zh-CN" sz="1600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绘出相关流程图</a:t>
            </a:r>
            <a:endParaRPr lang="en-US" altLang="zh-CN" sz="1600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输出总结文档  </a:t>
            </a:r>
            <a:r>
              <a:rPr lang="zh-CN" altLang="en-US" sz="1600" dirty="0">
                <a:solidFill>
                  <a:srgbClr val="FF0000"/>
                </a:solidFill>
              </a:rPr>
              <a:t>工作</a:t>
            </a:r>
            <a:r>
              <a:rPr lang="zh-CN" altLang="en-US" sz="1600" dirty="0" smtClean="0">
                <a:solidFill>
                  <a:srgbClr val="FF0000"/>
                </a:solidFill>
              </a:rPr>
              <a:t>总结</a:t>
            </a:r>
            <a:r>
              <a:rPr lang="en-US" altLang="zh-CN" sz="1600" dirty="0" smtClean="0">
                <a:solidFill>
                  <a:srgbClr val="FF0000"/>
                </a:solidFill>
              </a:rPr>
              <a:t>.</a:t>
            </a:r>
            <a:r>
              <a:rPr lang="en-US" altLang="zh-CN" sz="1600" dirty="0" err="1" smtClean="0">
                <a:solidFill>
                  <a:srgbClr val="FF0000"/>
                </a:solidFill>
              </a:rPr>
              <a:t>docx</a:t>
            </a:r>
            <a:endParaRPr lang="en-US" altLang="zh-CN" sz="1600" dirty="0">
              <a:solidFill>
                <a:srgbClr val="FF0000"/>
              </a:solidFill>
            </a:endParaRP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endParaRPr lang="zh-CN" altLang="en-US" sz="1600" dirty="0"/>
          </a:p>
          <a:p>
            <a:pPr marL="457200" indent="-457200">
              <a:defRPr/>
            </a:pPr>
            <a:endParaRPr lang="en-US" altLang="zh-CN" sz="1600" dirty="0"/>
          </a:p>
          <a:p>
            <a:pPr marL="457200" indent="-457200">
              <a:defRPr/>
            </a:pPr>
            <a:endParaRPr lang="en-US" altLang="zh-CN" b="1" dirty="0" smtClean="0">
              <a:cs typeface="+mn-ea"/>
              <a:sym typeface="+mn-lt"/>
            </a:endParaRPr>
          </a:p>
          <a:p>
            <a:pPr>
              <a:defRPr/>
            </a:pPr>
            <a:endParaRPr lang="en-US" altLang="zh-CN" sz="1400" b="1" dirty="0" smtClean="0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457654" y="3521023"/>
            <a:ext cx="8584746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marL="457200" indent="-457200">
              <a:defRPr/>
            </a:pPr>
            <a:r>
              <a:rPr lang="en-US" altLang="zh-CN" sz="1600" b="1" dirty="0" smtClean="0"/>
              <a:t>M500</a:t>
            </a:r>
            <a:r>
              <a:rPr lang="en-US" altLang="zh-CN" sz="1600" b="1" dirty="0"/>
              <a:t> </a:t>
            </a:r>
            <a:r>
              <a:rPr lang="en-US" altLang="zh-CN" sz="1600" b="1" dirty="0" smtClean="0"/>
              <a:t>SG</a:t>
            </a:r>
            <a:r>
              <a:rPr lang="zh-CN" altLang="en-US" sz="1600" b="1" dirty="0" smtClean="0"/>
              <a:t>功能开发</a:t>
            </a:r>
            <a:endParaRPr lang="en-US" altLang="zh-CN" sz="1600" b="1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/>
              <a:t>移植</a:t>
            </a:r>
            <a:r>
              <a:rPr lang="en-US" altLang="zh-CN" sz="1600" dirty="0" err="1"/>
              <a:t>cameraCtrl</a:t>
            </a:r>
            <a:r>
              <a:rPr lang="zh-CN" altLang="en-US" sz="1600" dirty="0"/>
              <a:t>工程</a:t>
            </a:r>
            <a:r>
              <a:rPr lang="zh-CN" altLang="en-US" sz="1600" dirty="0"/>
              <a:t>代码</a:t>
            </a:r>
            <a:r>
              <a:rPr lang="zh-CN" altLang="en-US" sz="1600" dirty="0" smtClean="0"/>
              <a:t>到主机</a:t>
            </a:r>
            <a:r>
              <a:rPr lang="en-US" altLang="zh-CN" sz="1600" dirty="0" smtClean="0"/>
              <a:t>M500</a:t>
            </a:r>
            <a:r>
              <a:rPr lang="zh-CN" altLang="en-US" sz="1600" dirty="0" smtClean="0"/>
              <a:t>上</a:t>
            </a:r>
            <a:r>
              <a:rPr lang="en-US" altLang="zh-CN" sz="1600" dirty="0" smtClean="0"/>
              <a:t>,</a:t>
            </a:r>
            <a:r>
              <a:rPr lang="zh-CN" altLang="en-US" sz="1600" dirty="0" smtClean="0"/>
              <a:t>使</a:t>
            </a:r>
            <a:r>
              <a:rPr lang="zh-CN" altLang="en-US" sz="1600" dirty="0"/>
              <a:t>之</a:t>
            </a:r>
            <a:r>
              <a:rPr lang="zh-CN" altLang="en-US" sz="1600" dirty="0" smtClean="0"/>
              <a:t>能和单个</a:t>
            </a:r>
            <a:r>
              <a:rPr lang="en-US" altLang="zh-CN" sz="1600" dirty="0"/>
              <a:t>UVC86</a:t>
            </a:r>
            <a:r>
              <a:rPr lang="zh-CN" altLang="en-US" sz="1600" dirty="0"/>
              <a:t>的协同</a:t>
            </a:r>
            <a:r>
              <a:rPr lang="zh-CN" altLang="en-US" sz="1600" dirty="0" smtClean="0"/>
              <a:t>工作。</a:t>
            </a:r>
            <a:endParaRPr lang="en-US" altLang="zh-CN" sz="1600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开发</a:t>
            </a:r>
            <a:r>
              <a:rPr lang="en-US" altLang="zh-CN" sz="1600" dirty="0" smtClean="0"/>
              <a:t>M500 SG</a:t>
            </a:r>
            <a:r>
              <a:rPr lang="zh-CN" altLang="en-US" sz="1600" dirty="0" smtClean="0"/>
              <a:t>功能：</a:t>
            </a:r>
            <a:r>
              <a:rPr lang="en-US" altLang="zh-CN" sz="1600" dirty="0" smtClean="0"/>
              <a:t>1</a:t>
            </a:r>
            <a:r>
              <a:rPr lang="zh-CN" altLang="en-US" sz="1600" dirty="0" smtClean="0"/>
              <a:t>路</a:t>
            </a:r>
            <a:r>
              <a:rPr lang="en-US" altLang="zh-CN" sz="1600" dirty="0" smtClean="0"/>
              <a:t>AF+2</a:t>
            </a:r>
            <a:r>
              <a:rPr lang="zh-CN" altLang="en-US" sz="1600" dirty="0" smtClean="0"/>
              <a:t>路</a:t>
            </a:r>
            <a:r>
              <a:rPr lang="en-US" altLang="zh-CN" sz="1600" dirty="0" smtClean="0"/>
              <a:t>MF</a:t>
            </a:r>
            <a:r>
              <a:rPr lang="zh-CN" altLang="en-US" sz="1600" dirty="0" smtClean="0"/>
              <a:t>，在开启</a:t>
            </a:r>
            <a:r>
              <a:rPr lang="en-US" altLang="zh-CN" sz="1600" dirty="0"/>
              <a:t>SG</a:t>
            </a:r>
            <a:r>
              <a:rPr lang="zh-CN" altLang="en-US" sz="1600" dirty="0"/>
              <a:t>后，</a:t>
            </a:r>
            <a:r>
              <a:rPr lang="en-US" altLang="zh-CN" sz="1600" dirty="0"/>
              <a:t>UVC86</a:t>
            </a:r>
            <a:r>
              <a:rPr lang="zh-CN" altLang="en-US" sz="1600" dirty="0"/>
              <a:t>回到</a:t>
            </a:r>
            <a:r>
              <a:rPr lang="en-US" altLang="zh-CN" sz="1600" dirty="0"/>
              <a:t>idle</a:t>
            </a:r>
            <a:r>
              <a:rPr lang="zh-CN" altLang="en-US" sz="1600" dirty="0"/>
              <a:t>全景状态，主机</a:t>
            </a:r>
            <a:r>
              <a:rPr lang="en-US" altLang="zh-CN" sz="1600" dirty="0"/>
              <a:t>M500</a:t>
            </a:r>
            <a:r>
              <a:rPr lang="zh-CN" altLang="en-US" sz="1600" dirty="0"/>
              <a:t>接收</a:t>
            </a:r>
            <a:r>
              <a:rPr lang="en-US" altLang="zh-CN" sz="1600" dirty="0"/>
              <a:t>UVC86</a:t>
            </a:r>
            <a:r>
              <a:rPr lang="zh-CN" altLang="en-US" sz="1600" dirty="0"/>
              <a:t>传来的</a:t>
            </a:r>
            <a:r>
              <a:rPr lang="en-US" altLang="zh-CN" sz="1600" dirty="0"/>
              <a:t>4K</a:t>
            </a:r>
            <a:r>
              <a:rPr lang="zh-CN" altLang="en-US" sz="1600" dirty="0"/>
              <a:t>全景画面，用于视频分析和显示</a:t>
            </a:r>
            <a:r>
              <a:rPr lang="zh-CN" altLang="en-US" sz="1600" dirty="0" smtClean="0"/>
              <a:t>。</a:t>
            </a:r>
            <a:endParaRPr lang="en-US" altLang="zh-CN" sz="1600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消除</a:t>
            </a:r>
            <a:r>
              <a:rPr lang="zh-CN" altLang="en-US" sz="1600" dirty="0"/>
              <a:t>代码遗留告警</a:t>
            </a:r>
            <a:endParaRPr lang="en-US" altLang="zh-CN" sz="1600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学会在安卓环境下编译代码，以及如何替换</a:t>
            </a:r>
            <a:r>
              <a:rPr lang="en-US" altLang="zh-CN" sz="1600" dirty="0" smtClean="0"/>
              <a:t>M500/A20/A30</a:t>
            </a:r>
            <a:r>
              <a:rPr lang="zh-CN" altLang="en-US" sz="1600" dirty="0" smtClean="0"/>
              <a:t>等机型的</a:t>
            </a:r>
            <a:r>
              <a:rPr lang="zh-CN" altLang="en-US" sz="1600" dirty="0" smtClean="0"/>
              <a:t>智能追踪</a:t>
            </a:r>
            <a:r>
              <a:rPr lang="zh-CN" altLang="en-US" sz="1600" dirty="0" smtClean="0"/>
              <a:t>库</a:t>
            </a:r>
            <a:endParaRPr lang="en-US" altLang="zh-CN" sz="1600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 smtClean="0"/>
              <a:t>解决</a:t>
            </a:r>
            <a:r>
              <a:rPr lang="zh-CN" altLang="en-US" sz="1600" dirty="0" smtClean="0"/>
              <a:t>移植过程中</a:t>
            </a:r>
            <a:r>
              <a:rPr lang="zh-CN" altLang="en-US" sz="1600" dirty="0" smtClean="0"/>
              <a:t>出现获取图像失败的问题。</a:t>
            </a:r>
            <a:endParaRPr lang="en-US" altLang="zh-CN" sz="1600" dirty="0"/>
          </a:p>
          <a:p>
            <a:pPr marL="457200" indent="-457200">
              <a:defRPr/>
            </a:pPr>
            <a:endParaRPr lang="en-US" altLang="zh-CN" b="1" dirty="0" smtClean="0">
              <a:cs typeface="+mn-ea"/>
              <a:sym typeface="+mn-lt"/>
            </a:endParaRPr>
          </a:p>
          <a:p>
            <a:pPr>
              <a:defRPr/>
            </a:pPr>
            <a:endParaRPr lang="en-US" altLang="zh-CN" sz="1400" b="1" dirty="0" smtClean="0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11072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主要工作展示</a:t>
            </a:r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7634" y="952901"/>
            <a:ext cx="4668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defRPr/>
            </a:pPr>
            <a:r>
              <a:rPr lang="zh-CN" altLang="en-US" b="1" dirty="0"/>
              <a:t>摄像头智能应用工程代码的熟悉和学习</a:t>
            </a:r>
            <a:endParaRPr lang="en-US" altLang="zh-CN" b="1" dirty="0"/>
          </a:p>
        </p:txBody>
      </p:sp>
      <p:sp>
        <p:nvSpPr>
          <p:cNvPr id="7" name="文本框 6"/>
          <p:cNvSpPr txBox="1"/>
          <p:nvPr/>
        </p:nvSpPr>
        <p:spPr>
          <a:xfrm>
            <a:off x="962526" y="1526731"/>
            <a:ext cx="533239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摄像头的智能追踪</a:t>
            </a:r>
            <a:r>
              <a:rPr lang="zh-CN" altLang="en-US" dirty="0" smtClean="0"/>
              <a:t>分为</a:t>
            </a:r>
            <a:r>
              <a:rPr lang="en-US" altLang="zh-CN" dirty="0"/>
              <a:t>AF / VT /</a:t>
            </a:r>
            <a:r>
              <a:rPr lang="zh-CN" altLang="en-US" dirty="0"/>
              <a:t>多分屏</a:t>
            </a:r>
            <a:r>
              <a:rPr lang="en-US" altLang="zh-CN" dirty="0"/>
              <a:t>MW/</a:t>
            </a:r>
            <a:r>
              <a:rPr lang="zh-CN" altLang="en-US" dirty="0"/>
              <a:t>多流</a:t>
            </a:r>
            <a:r>
              <a:rPr lang="en-US" altLang="zh-CN" dirty="0" smtClean="0"/>
              <a:t>SG</a:t>
            </a:r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 smtClean="0"/>
              <a:t>AF </a:t>
            </a:r>
            <a:r>
              <a:rPr lang="zh-CN" altLang="en-US" dirty="0" smtClean="0"/>
              <a:t>：摄像头能够框选会议中有人的区域，并进行调焦和放大</a:t>
            </a:r>
            <a:endParaRPr lang="en-US" altLang="zh-CN" dirty="0" smtClean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 smtClean="0"/>
              <a:t>VT</a:t>
            </a:r>
            <a:r>
              <a:rPr lang="zh-CN" altLang="en-US" dirty="0"/>
              <a:t>：</a:t>
            </a:r>
            <a:r>
              <a:rPr lang="zh-CN" altLang="en-US" dirty="0" smtClean="0"/>
              <a:t>摄像头能够框选当前</a:t>
            </a:r>
            <a:r>
              <a:rPr lang="zh-CN" altLang="en-US" dirty="0"/>
              <a:t>的说话人，并对当前</a:t>
            </a:r>
            <a:r>
              <a:rPr lang="zh-CN" altLang="en-US" dirty="0"/>
              <a:t>说话人进行调焦和</a:t>
            </a:r>
            <a:r>
              <a:rPr lang="zh-CN" altLang="en-US" dirty="0"/>
              <a:t>放大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/>
              <a:t>MW</a:t>
            </a:r>
            <a:r>
              <a:rPr lang="zh-CN" altLang="en-US" dirty="0"/>
              <a:t>：摄像头能够根据会议室中的人数，输出</a:t>
            </a:r>
            <a:r>
              <a:rPr lang="en-US" altLang="zh-CN" dirty="0"/>
              <a:t>1-6</a:t>
            </a:r>
            <a:r>
              <a:rPr lang="zh-CN" altLang="en-US" dirty="0"/>
              <a:t>人的单人特写画面。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r>
              <a:rPr lang="en-US" altLang="zh-CN" dirty="0" smtClean="0"/>
              <a:t>SG</a:t>
            </a:r>
            <a:r>
              <a:rPr lang="zh-CN" altLang="en-US" dirty="0" smtClean="0"/>
              <a:t>：摄像头检测到大于或等于</a:t>
            </a:r>
            <a:r>
              <a:rPr lang="en-US" altLang="zh-CN" dirty="0" smtClean="0"/>
              <a:t>2</a:t>
            </a:r>
            <a:r>
              <a:rPr lang="zh-CN" altLang="en-US" dirty="0" smtClean="0"/>
              <a:t>个人的时候，会新增虚拟摄像头节点，输出三路流，</a:t>
            </a:r>
            <a:r>
              <a:rPr lang="zh-CN" altLang="zh-CN" dirty="0"/>
              <a:t>一路</a:t>
            </a:r>
            <a:r>
              <a:rPr lang="en-US" altLang="zh-CN" dirty="0"/>
              <a:t>AF</a:t>
            </a:r>
            <a:r>
              <a:rPr lang="zh-CN" altLang="zh-CN" dirty="0"/>
              <a:t>画面</a:t>
            </a:r>
            <a:r>
              <a:rPr lang="en-US" altLang="zh-CN" dirty="0"/>
              <a:t> + </a:t>
            </a:r>
            <a:r>
              <a:rPr lang="zh-CN" altLang="zh-CN" dirty="0"/>
              <a:t>两路单人</a:t>
            </a:r>
            <a:r>
              <a:rPr lang="zh-CN" altLang="zh-CN" dirty="0" smtClean="0"/>
              <a:t>特写</a:t>
            </a:r>
            <a:r>
              <a:rPr lang="zh-CN" altLang="en-US" dirty="0" smtClean="0"/>
              <a:t>。</a:t>
            </a:r>
            <a:endParaRPr lang="en-US" altLang="zh-CN" dirty="0"/>
          </a:p>
          <a:p>
            <a:pPr marL="457200" indent="-457200">
              <a:lnSpc>
                <a:spcPct val="150000"/>
              </a:lnSpc>
              <a:buFont typeface="Wingdings" pitchFamily="2" charset="2"/>
              <a:buChar char="Ø"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50319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3"/>
          <p:cNvSpPr txBox="1"/>
          <p:nvPr/>
        </p:nvSpPr>
        <p:spPr>
          <a:xfrm>
            <a:off x="0" y="0"/>
            <a:ext cx="35638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 smtClean="0">
                <a:solidFill>
                  <a:schemeClr val="bg1">
                    <a:lumMod val="95000"/>
                  </a:schemeClr>
                </a:solidFill>
                <a:cs typeface="+mn-ea"/>
                <a:sym typeface="+mn-lt"/>
              </a:rPr>
              <a:t>收获与改进</a:t>
            </a:r>
            <a:endParaRPr lang="zh-CN" altLang="en-US" sz="3200" b="1" dirty="0">
              <a:solidFill>
                <a:schemeClr val="bg1">
                  <a:lumMod val="9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" name="TextBox 5"/>
          <p:cNvSpPr txBox="1"/>
          <p:nvPr/>
        </p:nvSpPr>
        <p:spPr>
          <a:xfrm>
            <a:off x="251520" y="980728"/>
            <a:ext cx="10464606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 smtClean="0">
                <a:cs typeface="+mn-ea"/>
                <a:sym typeface="+mn-lt"/>
              </a:rPr>
              <a:t>内容提示：</a:t>
            </a:r>
            <a:endParaRPr lang="en-US" altLang="zh-CN" b="1" dirty="0" smtClean="0">
              <a:cs typeface="+mn-ea"/>
              <a:sym typeface="+mn-lt"/>
            </a:endParaRPr>
          </a:p>
          <a:p>
            <a:r>
              <a:rPr lang="en-US" altLang="zh-CN" b="1" dirty="0" smtClean="0">
                <a:cs typeface="+mn-ea"/>
                <a:sym typeface="+mn-lt"/>
              </a:rPr>
              <a:t>         </a:t>
            </a:r>
            <a:r>
              <a:rPr lang="zh-CN" altLang="en-US" b="1" dirty="0" smtClean="0">
                <a:cs typeface="+mn-ea"/>
                <a:sym typeface="+mn-lt"/>
              </a:rPr>
              <a:t>本部分主要写自己在工作中的收获，以及表现出的不足和优势，今后如何改进不足、发扬优势。改进</a:t>
            </a:r>
            <a:r>
              <a:rPr lang="zh-CN" altLang="en-US" b="1" dirty="0">
                <a:cs typeface="+mn-ea"/>
                <a:sym typeface="+mn-lt"/>
              </a:rPr>
              <a:t>计划要</a:t>
            </a:r>
            <a:r>
              <a:rPr lang="zh-CN" altLang="en-US" b="1" dirty="0">
                <a:solidFill>
                  <a:srgbClr val="FF0000"/>
                </a:solidFill>
                <a:cs typeface="+mn-ea"/>
                <a:sym typeface="+mn-lt"/>
              </a:rPr>
              <a:t>可执行可实现，能有比较具体的落地动作</a:t>
            </a:r>
            <a:r>
              <a:rPr lang="zh-CN" altLang="en-US" b="1" dirty="0">
                <a:cs typeface="+mn-ea"/>
                <a:sym typeface="+mn-lt"/>
              </a:rPr>
              <a:t>（避免太空泛）</a:t>
            </a:r>
            <a:endParaRPr lang="en-US" altLang="zh-CN" b="1" dirty="0">
              <a:cs typeface="+mn-ea"/>
              <a:sym typeface="+mn-lt"/>
            </a:endParaRPr>
          </a:p>
          <a:p>
            <a:endParaRPr lang="en-US" altLang="zh-CN" sz="1400" b="1" dirty="0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  <a:p>
            <a:r>
              <a:rPr lang="zh-CN" altLang="en-US" sz="1400" b="1" dirty="0"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rPr>
              <a:t>该部分内容建议时</a:t>
            </a:r>
            <a:r>
              <a:rPr lang="zh-CN" altLang="en-US" sz="1400" b="1" dirty="0" smtClean="0"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rPr>
              <a:t>长</a:t>
            </a:r>
            <a:r>
              <a:rPr lang="en-US" altLang="zh-CN" sz="1400" b="1" dirty="0" smtClean="0"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rPr>
              <a:t>30s</a:t>
            </a:r>
            <a:r>
              <a:rPr lang="zh-CN" altLang="en-US" sz="1400" b="1" dirty="0" smtClean="0"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rPr>
              <a:t>左右</a:t>
            </a:r>
            <a:endParaRPr lang="en-US" altLang="zh-CN" sz="1400" b="1" dirty="0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58066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4904529"/>
            <a:ext cx="12192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877887"/>
            <a:r>
              <a:rPr lang="zh-CN" altLang="en-US" sz="3200" b="1" dirty="0">
                <a:solidFill>
                  <a:prstClr val="white"/>
                </a:solidFill>
                <a:cs typeface="+mn-ea"/>
                <a:sym typeface="+mn-lt"/>
              </a:rPr>
              <a:t>云+端，极致视讯</a:t>
            </a:r>
          </a:p>
        </p:txBody>
      </p:sp>
      <p:sp>
        <p:nvSpPr>
          <p:cNvPr id="4" name="矩形 3"/>
          <p:cNvSpPr/>
          <p:nvPr/>
        </p:nvSpPr>
        <p:spPr>
          <a:xfrm>
            <a:off x="467544" y="1052736"/>
            <a:ext cx="84249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b="1" dirty="0" smtClean="0">
                <a:cs typeface="+mn-ea"/>
                <a:sym typeface="+mn-lt"/>
              </a:rPr>
              <a:t>内容提示：下期（</a:t>
            </a:r>
            <a:r>
              <a:rPr lang="en-US" altLang="zh-CN" b="1" dirty="0" smtClean="0">
                <a:cs typeface="+mn-ea"/>
                <a:sym typeface="+mn-lt"/>
              </a:rPr>
              <a:t>3</a:t>
            </a:r>
            <a:r>
              <a:rPr lang="zh-CN" altLang="en-US" b="1" dirty="0" smtClean="0">
                <a:cs typeface="+mn-ea"/>
                <a:sym typeface="+mn-lt"/>
              </a:rPr>
              <a:t>个月左右为宜）的工作计划，包括具体的行动方案。</a:t>
            </a:r>
            <a:endParaRPr lang="en-US" altLang="zh-CN" b="1" dirty="0" smtClean="0">
              <a:cs typeface="+mn-ea"/>
              <a:sym typeface="+mn-lt"/>
            </a:endParaRPr>
          </a:p>
          <a:p>
            <a:pPr>
              <a:defRPr/>
            </a:pPr>
            <a:endParaRPr lang="en-US" altLang="zh-CN" b="1" dirty="0">
              <a:cs typeface="+mn-ea"/>
              <a:sym typeface="+mn-lt"/>
            </a:endParaRPr>
          </a:p>
          <a:p>
            <a:pPr>
              <a:defRPr/>
            </a:pPr>
            <a:r>
              <a:rPr lang="zh-CN" altLang="en-US" sz="1600" b="1" dirty="0"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rPr>
              <a:t>该部分内容建议时</a:t>
            </a:r>
            <a:r>
              <a:rPr lang="zh-CN" altLang="en-US" sz="1600" b="1" dirty="0" smtClean="0"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rPr>
              <a:t>长</a:t>
            </a:r>
            <a:r>
              <a:rPr lang="en-US" altLang="zh-CN" sz="1600" b="1" dirty="0" smtClean="0"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rPr>
              <a:t>1min</a:t>
            </a:r>
            <a:r>
              <a:rPr lang="zh-CN" altLang="en-US" sz="1600" b="1" dirty="0" smtClean="0">
                <a:solidFill>
                  <a:schemeClr val="accent6">
                    <a:lumMod val="75000"/>
                  </a:schemeClr>
                </a:solidFill>
                <a:cs typeface="+mn-ea"/>
                <a:sym typeface="+mn-lt"/>
              </a:rPr>
              <a:t>左右</a:t>
            </a:r>
            <a:endParaRPr lang="en-US" altLang="zh-CN" sz="1600" b="1" dirty="0">
              <a:solidFill>
                <a:schemeClr val="accent6">
                  <a:lumMod val="7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161226" y="44624"/>
            <a:ext cx="3335149" cy="519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  <a:ea typeface="宋体" charset="-122"/>
              </a:defRPr>
            </a:lvl9pPr>
          </a:lstStyle>
          <a:p>
            <a:pPr eaLnBrk="1" hangingPunct="1"/>
            <a:r>
              <a:rPr lang="zh-CN" altLang="en-US" sz="2800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下期工作计划</a:t>
            </a:r>
            <a:endParaRPr lang="zh-CN" altLang="en-US" sz="2800" b="1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7303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019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04" y="0"/>
            <a:ext cx="12190196" cy="6858000"/>
          </a:xfrm>
          <a:prstGeom prst="rect">
            <a:avLst/>
          </a:prstGeom>
          <a:gradFill>
            <a:gsLst>
              <a:gs pos="0">
                <a:srgbClr val="70B4C7">
                  <a:alpha val="62000"/>
                </a:srgb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rgbClr val="70B4C7"/>
              </a:gs>
              <a:gs pos="100000">
                <a:srgbClr val="7ECE89">
                  <a:alpha val="66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0078" fontAlgn="base">
              <a:lnSpc>
                <a:spcPts val="11251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9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3611" y="2254861"/>
            <a:ext cx="12188389" cy="2348278"/>
          </a:xfrm>
          <a:prstGeom prst="rect">
            <a:avLst/>
          </a:prstGeom>
        </p:spPr>
        <p:txBody>
          <a:bodyPr>
            <a:noAutofit/>
          </a:bodyPr>
          <a:lstStyle>
            <a:lvl1pPr algn="l" defTabSz="143999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92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zh-CN" sz="13800" b="1" dirty="0" smtClean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Q&amp;A</a:t>
            </a:r>
            <a:endParaRPr lang="zh-CN" altLang="en-US" sz="138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9302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0193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804" y="0"/>
            <a:ext cx="12190196" cy="6858000"/>
          </a:xfrm>
          <a:prstGeom prst="rect">
            <a:avLst/>
          </a:prstGeom>
          <a:gradFill>
            <a:gsLst>
              <a:gs pos="0">
                <a:srgbClr val="70B4C7">
                  <a:alpha val="62000"/>
                </a:srgbClr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rgbClr val="70B4C7"/>
              </a:gs>
              <a:gs pos="100000">
                <a:srgbClr val="7ECE89">
                  <a:alpha val="66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620078" fontAlgn="base">
              <a:lnSpc>
                <a:spcPts val="11251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90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>
          <a:xfrm>
            <a:off x="1804" y="2548716"/>
            <a:ext cx="12188389" cy="1760568"/>
          </a:xfrm>
          <a:prstGeom prst="rect">
            <a:avLst/>
          </a:prstGeom>
        </p:spPr>
        <p:txBody>
          <a:bodyPr>
            <a:noAutofit/>
          </a:bodyPr>
          <a:lstStyle>
            <a:lvl1pPr algn="l" defTabSz="143999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92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zh-CN" sz="138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Thanks!</a:t>
            </a:r>
            <a:endParaRPr lang="zh-CN" altLang="en-US" sz="138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043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主题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主题2" id="{1FF8985E-A934-47E3-90A6-5470E286685A}" vid="{A2B66F2F-A2D6-4B37-B372-BD8BE89718F1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主题2</Template>
  <TotalTime>4427</TotalTime>
  <Words>459</Words>
  <Application>Microsoft Office PowerPoint</Application>
  <PresentationFormat>宽屏</PresentationFormat>
  <Paragraphs>56</Paragraphs>
  <Slides>9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新細明體</vt:lpstr>
      <vt:lpstr>等线</vt:lpstr>
      <vt:lpstr>思源黑体 CN Normal</vt:lpstr>
      <vt:lpstr>思源黑体 CN Regular</vt:lpstr>
      <vt:lpstr>宋体</vt:lpstr>
      <vt:lpstr>Arial</vt:lpstr>
      <vt:lpstr>Calibri</vt:lpstr>
      <vt:lpstr>Wingdings</vt:lpstr>
      <vt:lpstr>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庄小凤</dc:creator>
  <cp:lastModifiedBy>洪培焱</cp:lastModifiedBy>
  <cp:revision>612</cp:revision>
  <dcterms:created xsi:type="dcterms:W3CDTF">2018-05-29T07:15:42Z</dcterms:created>
  <dcterms:modified xsi:type="dcterms:W3CDTF">2022-12-16T09:47:20Z</dcterms:modified>
</cp:coreProperties>
</file>

<file path=docProps/thumbnail.jpeg>
</file>